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6858000" cx="9144000"/>
  <p:notesSz cx="6858000" cy="9144000"/>
  <p:embeddedFontLst>
    <p:embeddedFont>
      <p:font typeface="Proxima Nova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Alfa Slab One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lfaSlabOne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ProximaNova-bold.fntdata"/><Relationship Id="rId10" Type="http://schemas.openxmlformats.org/officeDocument/2006/relationships/slide" Target="slides/slide6.xml"/><Relationship Id="rId32" Type="http://schemas.openxmlformats.org/officeDocument/2006/relationships/font" Target="fonts/ProximaNova-regular.fntdata"/><Relationship Id="rId13" Type="http://schemas.openxmlformats.org/officeDocument/2006/relationships/slide" Target="slides/slide9.xml"/><Relationship Id="rId35" Type="http://schemas.openxmlformats.org/officeDocument/2006/relationships/font" Target="fonts/ProximaNova-boldItalic.fntdata"/><Relationship Id="rId12" Type="http://schemas.openxmlformats.org/officeDocument/2006/relationships/slide" Target="slides/slide8.xml"/><Relationship Id="rId34" Type="http://schemas.openxmlformats.org/officeDocument/2006/relationships/font" Target="fonts/ProximaNova-italic.fntdata"/><Relationship Id="rId15" Type="http://schemas.openxmlformats.org/officeDocument/2006/relationships/slide" Target="slides/slide11.xml"/><Relationship Id="rId37" Type="http://schemas.openxmlformats.org/officeDocument/2006/relationships/font" Target="fonts/Roboto-bold.fntdata"/><Relationship Id="rId14" Type="http://schemas.openxmlformats.org/officeDocument/2006/relationships/slide" Target="slides/slide10.xml"/><Relationship Id="rId36" Type="http://schemas.openxmlformats.org/officeDocument/2006/relationships/font" Target="fonts/Roboto-regular.fntdata"/><Relationship Id="rId17" Type="http://schemas.openxmlformats.org/officeDocument/2006/relationships/slide" Target="slides/slide13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2.xml"/><Relationship Id="rId38" Type="http://schemas.openxmlformats.org/officeDocument/2006/relationships/font" Target="fonts/Roboto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Erklären lassen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Tafel: MSB, LSB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Was kommt raus?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Bild rechts: µC als einzelner Chip.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Taster geht halt auch ;-)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Warum interessiert und R_1 nochmal?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Diesmal ABER: Spannung linearisiert, d.h. doppelt.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Beide Boards sind Arduino ;) weil einfacher (Bootloader, IDE-Programmierschnittstelle).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Editor, Output, Menü, ...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Werte/Variablen definieren.</a:t>
            </a:r>
            <a:br>
              <a:rPr lang="de"/>
            </a:b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High oder low – definierte Pegel!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4278300" y="3668216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557233"/>
            <a:ext cx="8520600" cy="2640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4299000"/>
            <a:ext cx="8520600" cy="142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311700" y="3307400"/>
            <a:ext cx="8114400" cy="326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8424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987833"/>
            <a:ext cx="2808000" cy="410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701800"/>
            <a:ext cx="56838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133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834132"/>
            <a:ext cx="4045200" cy="2069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3974833"/>
            <a:ext cx="4045200" cy="179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5644966"/>
            <a:ext cx="5998800" cy="798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de"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cplusplus.com/doc/tutorial/variable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image" Target="../media/image15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9.png"/><Relationship Id="rId7" Type="http://schemas.openxmlformats.org/officeDocument/2006/relationships/image" Target="../media/image12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de.wikipedia.org/wiki/Mikrocontroller#/media/File:PIC18F8720.jpg" TargetMode="External"/><Relationship Id="rId4" Type="http://schemas.openxmlformats.org/officeDocument/2006/relationships/hyperlink" Target="https://upload.wikimedia.org/wikipedia/commons/8/8b/ArduinoUnoSMD.jpg" TargetMode="External"/><Relationship Id="rId5" Type="http://schemas.openxmlformats.org/officeDocument/2006/relationships/hyperlink" Target="https://de.wikipedia.org/wiki/Mikrocontroller#/media/File:PIC18F8720.jpg" TargetMode="External"/><Relationship Id="rId6" Type="http://schemas.openxmlformats.org/officeDocument/2006/relationships/hyperlink" Target="https://learn.adafruit.com/adafruit-feather-m0-basic-proto/pinout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learn.adafruit.com/adafruit-feather-m0-basic-proto/overview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learn.adafruit.com/adafruit-feather-m0-radio-with-lora-radio-module?view=all#setup" TargetMode="External"/><Relationship Id="rId4" Type="http://schemas.openxmlformats.org/officeDocument/2006/relationships/hyperlink" Target="https://adafruit.github.io/arduino-board-index/package_adafruit_index.json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sz="6000"/>
              <a:t>Summerschool</a:t>
            </a:r>
          </a:p>
          <a:p>
            <a:pPr lvl="0">
              <a:spcBef>
                <a:spcPts val="0"/>
              </a:spcBef>
              <a:buNone/>
            </a:pPr>
            <a:r>
              <a:rPr lang="de" sz="6000"/>
              <a:t>Vortreffen</a:t>
            </a:r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#2 Microcontroller</a:t>
            </a:r>
          </a:p>
        </p:txBody>
      </p:sp>
      <p:sp>
        <p:nvSpPr>
          <p:cNvPr id="58" name="Shape 58"/>
          <p:cNvSpPr txBox="1"/>
          <p:nvPr>
            <p:ph idx="1" type="subTitle"/>
          </p:nvPr>
        </p:nvSpPr>
        <p:spPr>
          <a:xfrm>
            <a:off x="499500" y="5565125"/>
            <a:ext cx="8145000" cy="1056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457200" lvl="0" rtl="0" algn="l">
              <a:spcBef>
                <a:spcPts val="0"/>
              </a:spcBef>
              <a:buNone/>
            </a:pPr>
            <a:r>
              <a:rPr lang="de"/>
              <a:t>	Johannes Deger				Simon Lüke</a:t>
            </a:r>
          </a:p>
          <a:p>
            <a:pPr indent="457200" lvl="0" marL="457200" rtl="0" algn="l">
              <a:spcBef>
                <a:spcPts val="0"/>
              </a:spcBef>
              <a:buNone/>
            </a:pPr>
            <a:r>
              <a:rPr i="1" lang="de"/>
              <a:t>k</a:t>
            </a:r>
            <a:r>
              <a:rPr i="1" lang="de"/>
              <a:t>iz Universität Ulm	</a:t>
            </a:r>
            <a:r>
              <a:rPr i="1" lang="de"/>
              <a:t>	</a:t>
            </a:r>
            <a:r>
              <a:rPr i="1" lang="de"/>
              <a:t>	Studierendenwerk Ulm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Praxis</a:t>
            </a:r>
            <a:r>
              <a:rPr lang="de" u="sng"/>
              <a:t> LED</a:t>
            </a:r>
            <a:r>
              <a:rPr lang="de"/>
              <a:t>: Code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// the setup function runs once when you press reset or power the board</a:t>
            </a:r>
          </a:p>
          <a:p>
            <a:pPr lvl="0">
              <a:spcBef>
                <a:spcPts val="0"/>
              </a:spcBef>
              <a:buNone/>
            </a:pP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void setup() {</a:t>
            </a:r>
            <a:br>
              <a:rPr lang="de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  // initialize digital pin LED_BUILTIN as an output.</a:t>
            </a:r>
            <a:br>
              <a:rPr lang="de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  pinMode(LED_BUILTIN, OUTPUT);</a:t>
            </a:r>
            <a:br>
              <a:rPr lang="de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// the loop function runs over and over again forever</a:t>
            </a:r>
          </a:p>
          <a:p>
            <a:pPr lvl="0">
              <a:spcBef>
                <a:spcPts val="0"/>
              </a:spcBef>
              <a:buNone/>
            </a:pP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void loop() {</a:t>
            </a:r>
            <a:br>
              <a:rPr lang="de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  digitalWrite(LED_BUILTIN, HIGH);   // turn the LED on (HIGH is the voltage level)</a:t>
            </a:r>
            <a:br>
              <a:rPr lang="de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  delay(1000);                   	// wait for a second</a:t>
            </a:r>
            <a:br>
              <a:rPr lang="de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  digitalWrite(LED_BUILTIN, LOW);	// turn the LED off by making the voltage LOW</a:t>
            </a:r>
            <a:br>
              <a:rPr lang="de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  delay(1000);                   	// wait for a second</a:t>
            </a:r>
            <a:br>
              <a:rPr lang="de" sz="14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1400"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117" name="Shape 117"/>
          <p:cNvSpPr txBox="1"/>
          <p:nvPr>
            <p:ph type="title"/>
          </p:nvPr>
        </p:nvSpPr>
        <p:spPr>
          <a:xfrm>
            <a:off x="2810975" y="5857691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→ machen ;-)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C/C++: kurzer Überblick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de"/>
              <a:t>Wissensstand?</a:t>
            </a:r>
            <a:br>
              <a:rPr lang="de"/>
            </a:br>
            <a:r>
              <a:rPr lang="de"/>
              <a:t>Schonmal genutzt?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>
              <a:spcBef>
                <a:spcPts val="0"/>
              </a:spcBef>
            </a:pPr>
            <a:r>
              <a:rPr lang="de"/>
              <a:t>Variablen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Fallunterscheidung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Schleifen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Funktionen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C/C++: Variablen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>
              <a:spcBef>
                <a:spcPts val="0"/>
              </a:spcBef>
              <a:buSzPct val="100000"/>
            </a:pPr>
            <a:r>
              <a:rPr b="1" lang="de" sz="2400"/>
              <a:t>int</a:t>
            </a:r>
            <a:r>
              <a:rPr lang="de" sz="2400"/>
              <a:t>: Ganzzahl mit Vorzeichen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b="1" lang="de" sz="2400"/>
              <a:t>unsigned int</a:t>
            </a:r>
            <a:r>
              <a:rPr lang="de" sz="2400"/>
              <a:t>: Ganzzahl ohne Vorzeichen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b="1" lang="de" sz="2400"/>
              <a:t>float</a:t>
            </a:r>
            <a:r>
              <a:rPr lang="de" sz="2400"/>
              <a:t>: Fließkommazahl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de" sz="2400"/>
              <a:t>char</a:t>
            </a:r>
            <a:r>
              <a:rPr lang="de" sz="2400"/>
              <a:t>: ein Zeichen/Byte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lang="de" sz="2400"/>
              <a:t>Außerdem: double, long, void, manchmal bool, …</a:t>
            </a:r>
          </a:p>
          <a:p>
            <a:pPr lvl="0">
              <a:spcBef>
                <a:spcPts val="0"/>
              </a:spcBef>
              <a:buNone/>
            </a:pPr>
            <a:r>
              <a:rPr lang="de" sz="2400"/>
              <a:t>Und: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de" sz="2400"/>
              <a:t>globale und lokale Variablen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b="1" lang="de" sz="2400"/>
              <a:t>Plattformabhängig! :-P</a:t>
            </a:r>
          </a:p>
          <a:p>
            <a:pPr indent="457200" lvl="0" marL="457200">
              <a:spcBef>
                <a:spcPts val="0"/>
              </a:spcBef>
              <a:buNone/>
            </a:pPr>
            <a:r>
              <a:rPr lang="de" sz="2400"/>
              <a:t>Siehe: </a:t>
            </a:r>
            <a:r>
              <a:rPr lang="de" sz="2400" u="sng">
                <a:solidFill>
                  <a:schemeClr val="hlink"/>
                </a:solidFill>
                <a:hlinkClick r:id="rId3"/>
              </a:rPr>
              <a:t>http://www.cplusplus.com/doc/tutorial/variables/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C/C++: Variablen</a:t>
            </a: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400"/>
          </a:p>
          <a:p>
            <a:pPr lvl="0" rtl="0">
              <a:spcBef>
                <a:spcPts val="0"/>
              </a:spcBef>
              <a:buNone/>
            </a:pPr>
            <a:r>
              <a:rPr b="1" lang="de" sz="2400"/>
              <a:t>Wir brauchen hier: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de" sz="2400"/>
              <a:t>uint8_t = char</a:t>
            </a:r>
            <a:r>
              <a:rPr lang="de" sz="2400"/>
              <a:t> = 8 bit = Byte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de" sz="2400"/>
              <a:t>float</a:t>
            </a:r>
            <a:r>
              <a:rPr lang="de" sz="2400"/>
              <a:t> = 32 bit = 4 Byte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rPr i="1" lang="de" sz="2400"/>
              <a:t>Wer’s genau wissen will muss nachlesen (types.h etc.).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C/C++: if, else</a:t>
            </a:r>
          </a:p>
          <a:p>
            <a:pPr indent="457200" lvl="0" marL="3200400">
              <a:spcBef>
                <a:spcPts val="0"/>
              </a:spcBef>
              <a:buNone/>
            </a:pPr>
            <a:r>
              <a:rPr lang="de"/>
              <a:t>(Fallunterscheidung I)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768900" y="2323600"/>
            <a:ext cx="5940300" cy="388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(x == 100)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Serial.print(</a:t>
            </a:r>
            <a:r>
              <a:rPr lang="de" sz="2400">
                <a:solidFill>
                  <a:srgbClr val="600030"/>
                </a:solidFill>
                <a:latin typeface="Courier New"/>
                <a:ea typeface="Courier New"/>
                <a:cs typeface="Courier New"/>
                <a:sym typeface="Courier New"/>
              </a:rPr>
              <a:t>"x is ")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Serial.print(x);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C/C++: if, else</a:t>
            </a:r>
          </a:p>
          <a:p>
            <a:pPr indent="457200" lvl="0" marL="3200400" rtl="0">
              <a:spcBef>
                <a:spcPts val="0"/>
              </a:spcBef>
              <a:buNone/>
            </a:pPr>
            <a:r>
              <a:rPr lang="de"/>
              <a:t>(Fallunterscheidung I)</a:t>
            </a:r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99125" y="2422850"/>
            <a:ext cx="7419300" cy="388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(x &gt; 0)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Serial.print(</a:t>
            </a:r>
            <a:r>
              <a:rPr lang="de" sz="2400">
                <a:solidFill>
                  <a:srgbClr val="600030"/>
                </a:solidFill>
                <a:latin typeface="Courier New"/>
                <a:ea typeface="Courier New"/>
                <a:cs typeface="Courier New"/>
                <a:sym typeface="Courier New"/>
              </a:rPr>
              <a:t>"x is positive")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(x &lt; 0)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Serial.print(</a:t>
            </a:r>
            <a:r>
              <a:rPr lang="de" sz="2400">
                <a:solidFill>
                  <a:srgbClr val="600030"/>
                </a:solidFill>
                <a:latin typeface="Courier New"/>
                <a:ea typeface="Courier New"/>
                <a:cs typeface="Courier New"/>
                <a:sym typeface="Courier New"/>
              </a:rPr>
              <a:t>"x is negative")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Serial.print(</a:t>
            </a:r>
            <a:r>
              <a:rPr lang="de" sz="2400">
                <a:solidFill>
                  <a:srgbClr val="600030"/>
                </a:solidFill>
                <a:latin typeface="Courier New"/>
                <a:ea typeface="Courier New"/>
                <a:cs typeface="Courier New"/>
                <a:sym typeface="Courier New"/>
              </a:rPr>
              <a:t>"x is 0")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0000B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C/C++: switch</a:t>
            </a:r>
            <a:br>
              <a:rPr lang="de"/>
            </a:br>
            <a:r>
              <a:rPr lang="de"/>
              <a:t>								(Fallunterscheidung II)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9938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switch (x) {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case 1: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Serial.print("x is 1");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break;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case 2: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Serial.print("x is 2");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break;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default: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Serial.print("value of x unknown");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C/C++: for-Schleife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-291550" y="2020821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n=0; n&lt;10; n++) {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Serial.print(n</a:t>
            </a:r>
            <a:r>
              <a:rPr lang="de" sz="2400">
                <a:solidFill>
                  <a:srgbClr val="60003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Serial.print(“, “</a:t>
            </a:r>
            <a:r>
              <a:rPr lang="de" sz="2400">
                <a:solidFill>
                  <a:srgbClr val="60003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C/C++: while-Schleife</a:t>
            </a:r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int n = 10;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(n&gt;0) {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Serial.print(n</a:t>
            </a:r>
            <a:r>
              <a:rPr lang="de" sz="2400">
                <a:solidFill>
                  <a:srgbClr val="60003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Serial.print(“, “</a:t>
            </a:r>
            <a:r>
              <a:rPr lang="de" sz="2400">
                <a:solidFill>
                  <a:srgbClr val="60003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--n;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Serial.print(\n);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C/C++: Funktionen</a:t>
            </a:r>
          </a:p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311700" y="13080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addition (</a:t>
            </a: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a, </a:t>
            </a: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b)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r;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r=a+b;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r;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main ()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de" sz="2400">
                <a:solidFill>
                  <a:srgbClr val="0000B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z;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z = addition (5,3);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Serial.print(</a:t>
            </a:r>
            <a:r>
              <a:rPr lang="de" sz="2400">
                <a:solidFill>
                  <a:srgbClr val="600030"/>
                </a:solidFill>
                <a:latin typeface="Courier New"/>
                <a:ea typeface="Courier New"/>
                <a:cs typeface="Courier New"/>
                <a:sym typeface="Courier New"/>
              </a:rPr>
              <a:t>"The result is ");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Serial.print(z);</a:t>
            </a:r>
            <a:b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de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Microcontroller</a:t>
            </a:r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i="1" lang="de"/>
              <a:t>… auch µController oder µC oder MCU</a:t>
            </a:r>
            <a:r>
              <a:rPr i="1" lang="de"/>
              <a:t>, </a:t>
            </a:r>
            <a:r>
              <a:rPr i="1" lang="de"/>
              <a:t> … genannt.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de"/>
              <a:t>Besteht aus: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Prozessor</a:t>
            </a:r>
          </a:p>
          <a:p>
            <a:pPr indent="-228600" lvl="0" marL="457200">
              <a:spcBef>
                <a:spcPts val="0"/>
              </a:spcBef>
            </a:pPr>
            <a:r>
              <a:rPr lang="de"/>
              <a:t>Peripherie</a:t>
            </a:r>
            <a:br>
              <a:rPr lang="de"/>
            </a:br>
            <a:r>
              <a:rPr lang="de"/>
              <a:t>d.h. Geräte für Ein- und Ausgabe irgendeiner Art.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algn="ctr">
              <a:spcBef>
                <a:spcPts val="0"/>
              </a:spcBef>
              <a:buNone/>
            </a:pPr>
            <a:r>
              <a:rPr b="1" lang="de" sz="3000"/>
              <a:t>Einsatzzweck? (</a:t>
            </a:r>
            <a:r>
              <a:rPr b="1" lang="de" sz="3000"/>
              <a:t>Vorteile/Nachteile)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7526" y="2210376"/>
            <a:ext cx="2917800" cy="291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Praxis: Baue ein Lauflicht auf</a:t>
            </a:r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Aufgabe:</a:t>
            </a:r>
            <a:br>
              <a:rPr lang="de"/>
            </a:br>
            <a:r>
              <a:rPr lang="de"/>
              <a:t>	Baue ein Lauflicht auf!</a:t>
            </a:r>
          </a:p>
          <a:p>
            <a:pPr lvl="0">
              <a:spcBef>
                <a:spcPts val="0"/>
              </a:spcBef>
              <a:buNone/>
            </a:pPr>
            <a:r>
              <a:rPr lang="de"/>
              <a:t>Benötigtes Wissen:</a:t>
            </a:r>
            <a:br>
              <a:rPr lang="de"/>
            </a:br>
            <a:r>
              <a:rPr lang="de"/>
              <a:t>	delay</a:t>
            </a:r>
            <a:br>
              <a:rPr lang="de"/>
            </a:br>
            <a:r>
              <a:rPr lang="de"/>
              <a:t>	Schleifen (?)</a:t>
            </a:r>
            <a:br>
              <a:rPr lang="de"/>
            </a:br>
            <a:r>
              <a:rPr lang="de"/>
              <a:t>	pinmode</a:t>
            </a:r>
            <a:br>
              <a:rPr lang="de"/>
            </a:br>
            <a:r>
              <a:rPr lang="de"/>
              <a:t>	pinOutput</a:t>
            </a:r>
          </a:p>
          <a:p>
            <a:pPr lvl="0" rtl="0">
              <a:spcBef>
                <a:spcPts val="0"/>
              </a:spcBef>
              <a:buNone/>
            </a:pPr>
            <a:br>
              <a:rPr lang="de"/>
            </a:br>
            <a:r>
              <a:rPr lang="de"/>
              <a:t>	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Praxistipp: OLED-Display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de"/>
              <a:t>Ausgabe auf Display sinnvoll?  		JA!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Unser Display?   					SSD1306 als Modul von Adafruit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Ansteuerung?     					Via Bussystem (SPI)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Wie?							Keine Ahnung!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de"/>
              <a:t>Lösung: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de"/>
              <a:t>					Verwendung einer Library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de"/>
              <a:t>Aufgabe:</a:t>
            </a:r>
            <a:r>
              <a:rPr lang="de"/>
              <a:t>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de"/>
              <a:t>Findet eine Library, ladet sie runter </a:t>
            </a:r>
            <a:br>
              <a:rPr b="1" lang="de"/>
            </a:br>
            <a:r>
              <a:rPr b="1" lang="de"/>
              <a:t>und stellt was auf dem Display dar.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de"/>
              <a:t>Tipp:				Google (Adafruit SSD1306 Arduino)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de"/>
              <a:t>					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Wiederholung: </a:t>
            </a:r>
            <a:r>
              <a:rPr lang="de"/>
              <a:t>Spannungsteiler</a:t>
            </a:r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Für die Spannung     gilt die Formel: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de"/>
              <a:t>Umstellen nach dem, was uns interessiert (     ) ergibt:</a:t>
            </a:r>
          </a:p>
          <a:p>
            <a:pPr lvl="0" rtl="0">
              <a:spcBef>
                <a:spcPts val="0"/>
              </a:spcBef>
              <a:buNone/>
            </a:pPr>
            <a:br>
              <a:rPr lang="de"/>
            </a:br>
          </a:p>
          <a:p>
            <a:pPr lvl="0" rtl="0">
              <a:spcBef>
                <a:spcPts val="0"/>
              </a:spcBef>
              <a:buNone/>
            </a:pPr>
            <a:r>
              <a:rPr b="1" lang="de"/>
              <a:t>Was bringt das?</a:t>
            </a:r>
            <a:br>
              <a:rPr b="1" lang="de"/>
            </a:br>
            <a:r>
              <a:rPr b="1" lang="de"/>
              <a:t>	</a:t>
            </a:r>
            <a:r>
              <a:rPr lang="de"/>
              <a:t>Wir können, indem wir     messen und alles andere Wissen</a:t>
            </a:r>
            <a:br>
              <a:rPr lang="de"/>
            </a:br>
            <a:r>
              <a:rPr lang="de"/>
              <a:t>	den Wert von     ausrechnen.</a:t>
            </a:r>
            <a:br>
              <a:rPr lang="de"/>
            </a:b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7050" y="1356883"/>
            <a:ext cx="3055250" cy="274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9075" y="1759800"/>
            <a:ext cx="200025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7375" y="2099100"/>
            <a:ext cx="1524750" cy="46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6187" y="3196966"/>
            <a:ext cx="1503508" cy="46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50425" y="4423583"/>
            <a:ext cx="200025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34312" y="4691383"/>
            <a:ext cx="209550" cy="19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01250" y="2721966"/>
            <a:ext cx="209550" cy="1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Wiederholung: Linearisierung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Wir sehen in grün: </a:t>
            </a:r>
            <a:r>
              <a:rPr b="1" lang="de"/>
              <a:t>Gerade!</a:t>
            </a:r>
            <a:br>
              <a:rPr b="1" lang="de"/>
            </a:br>
            <a:r>
              <a:rPr b="1" lang="de"/>
              <a:t>	=&gt;  </a:t>
            </a:r>
            <a:br>
              <a:rPr b="1" lang="de"/>
            </a:br>
            <a:r>
              <a:rPr b="1" lang="de"/>
              <a:t>   </a:t>
            </a:r>
            <a:r>
              <a:rPr lang="de"/>
              <a:t>ist der Widerstandswert, alles andere</a:t>
            </a:r>
            <a:br>
              <a:rPr lang="de"/>
            </a:br>
            <a:r>
              <a:rPr lang="de"/>
              <a:t>dem Datenblatt zu entnehmen</a:t>
            </a:r>
            <a:br>
              <a:rPr lang="de"/>
            </a:br>
            <a:br>
              <a:rPr lang="de"/>
            </a:br>
            <a:r>
              <a:rPr b="1" lang="de"/>
              <a:t>Umstellen nach der Temperatur: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rtl="0">
              <a:spcBef>
                <a:spcPts val="0"/>
              </a:spcBef>
              <a:buNone/>
            </a:pPr>
            <a:r>
              <a:rPr b="1" lang="de"/>
              <a:t>Gesamt: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de"/>
              <a:t>								PUHHH…. </a:t>
            </a:r>
          </a:p>
        </p:txBody>
      </p:sp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4050" y="1536633"/>
            <a:ext cx="3868250" cy="3334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309550"/>
            <a:ext cx="209550" cy="23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3887" y="3127875"/>
            <a:ext cx="1476224" cy="50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Shape 2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45425" y="4110108"/>
            <a:ext cx="1626896" cy="50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Shape 20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71825" y="1932666"/>
            <a:ext cx="1900500" cy="2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Praxis: Temperatursensor auslesen</a:t>
            </a:r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de"/>
              <a:t>Messung einer Spannung!</a:t>
            </a:r>
            <a:br>
              <a:rPr lang="de"/>
            </a:br>
            <a:r>
              <a:rPr lang="de"/>
              <a:t>Über HIGH / LOW nicht möglich!</a:t>
            </a:r>
            <a:br>
              <a:rPr lang="de"/>
            </a:br>
            <a:br>
              <a:rPr lang="de"/>
            </a:br>
            <a:r>
              <a:rPr lang="de"/>
              <a:t>=&gt; </a:t>
            </a:r>
            <a:r>
              <a:rPr b="1" lang="de"/>
              <a:t>analoger Input!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b="1" lang="de"/>
              <a:t>Auflösung</a:t>
            </a:r>
            <a:r>
              <a:rPr lang="de"/>
              <a:t>: 12 bit</a:t>
            </a:r>
            <a:br>
              <a:rPr lang="de"/>
            </a:br>
            <a:r>
              <a:rPr lang="de"/>
              <a:t>	0...4096</a:t>
            </a:r>
            <a:br>
              <a:rPr lang="de"/>
            </a:br>
            <a:r>
              <a:rPr lang="de"/>
              <a:t>wobei 0 = 0V und 4095 = 3.3V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de"/>
              <a:t>Wie viel habe Spannung habe ich </a:t>
            </a:r>
            <a:br>
              <a:rPr lang="de"/>
            </a:br>
            <a:r>
              <a:rPr lang="de"/>
              <a:t>also bei 1063? </a:t>
            </a:r>
            <a:br>
              <a:rPr lang="de"/>
            </a:br>
            <a:br>
              <a:rPr lang="de"/>
            </a:br>
          </a:p>
        </p:txBody>
      </p:sp>
      <p:pic>
        <p:nvPicPr>
          <p:cNvPr id="214" name="Shape 214"/>
          <p:cNvPicPr preferRelativeResize="0"/>
          <p:nvPr/>
        </p:nvPicPr>
        <p:blipFill rotWithShape="1">
          <a:blip r:embed="rId3">
            <a:alphaModFix/>
          </a:blip>
          <a:srcRect b="17958" l="5935" r="55944" t="29315"/>
          <a:stretch/>
        </p:blipFill>
        <p:spPr>
          <a:xfrm>
            <a:off x="4070800" y="1536625"/>
            <a:ext cx="5134325" cy="449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Auslesen des ADC</a:t>
            </a:r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de"/>
              <a:t>Zunächst: Setzen der Auflösung</a:t>
            </a:r>
            <a:br>
              <a:rPr lang="de"/>
            </a:br>
            <a:r>
              <a:rPr lang="de">
                <a:latin typeface="Courier New"/>
                <a:ea typeface="Courier New"/>
                <a:cs typeface="Courier New"/>
                <a:sym typeface="Courier New"/>
              </a:rPr>
              <a:t>analogReadResolution(12);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Danach Auslesen mit</a:t>
            </a:r>
            <a:br>
              <a:rPr lang="de"/>
            </a:br>
            <a:r>
              <a:rPr lang="de">
                <a:latin typeface="Courier New"/>
                <a:ea typeface="Courier New"/>
                <a:cs typeface="Courier New"/>
                <a:sym typeface="Courier New"/>
              </a:rPr>
              <a:t>analogRead(A1);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Wichtig:</a:t>
            </a:r>
            <a:br>
              <a:rPr lang="de"/>
            </a:br>
            <a:r>
              <a:rPr lang="de"/>
              <a:t>	Pins heißen A0-A7</a:t>
            </a:r>
            <a:br>
              <a:rPr lang="de"/>
            </a:br>
            <a:r>
              <a:rPr lang="de"/>
              <a:t>	A0 ist ungeeignet, da dieser auf 2V liegt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Ausgabe: Seriell!</a:t>
            </a:r>
          </a:p>
          <a:p>
            <a:pPr lvl="0" rtl="0">
              <a:spcBef>
                <a:spcPts val="0"/>
              </a:spcBef>
              <a:buNone/>
            </a:pPr>
            <a:br>
              <a:rPr lang="de"/>
            </a:br>
            <a:r>
              <a:rPr lang="de"/>
              <a:t>	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Messen der Temperatur</a:t>
            </a:r>
          </a:p>
        </p:txBody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b="1" lang="de"/>
              <a:t>Linearisierung</a:t>
            </a:r>
            <a:br>
              <a:rPr b="1" lang="de"/>
            </a:br>
            <a:r>
              <a:rPr lang="de"/>
              <a:t>Linearisierung erfolgt durch Messung der Spannung bei zwei Temperaturwerten</a:t>
            </a:r>
            <a:br>
              <a:rPr lang="de"/>
            </a:br>
            <a:r>
              <a:rPr lang="de"/>
              <a:t>	=&gt; Messung bei Raumtemperatur - Spannung notieren</a:t>
            </a:r>
            <a:br>
              <a:rPr lang="de"/>
            </a:br>
            <a:r>
              <a:rPr lang="de"/>
              <a:t>	=&gt; Messung an einem Eiswürfel    - Spannung notieren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b="1" lang="de"/>
              <a:t>Gerade erstellen</a:t>
            </a:r>
            <a:br>
              <a:rPr b="1" lang="de"/>
            </a:br>
            <a:r>
              <a:rPr lang="de"/>
              <a:t>Aus diesen Zwei Punkten berechnen wir eine Gerade.</a:t>
            </a:r>
            <a:br>
              <a:rPr lang="de"/>
            </a:br>
            <a:r>
              <a:rPr lang="de"/>
              <a:t>(T = m*U + c). Eventuell mit Matlab.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b="1" lang="de"/>
              <a:t>Schreiben des Programmes ( evtl. erst Flowchart)</a:t>
            </a:r>
            <a:br>
              <a:rPr b="1" lang="de"/>
            </a:br>
            <a:r>
              <a:rPr lang="de"/>
              <a:t>ADC auslesen -&gt; Wert in Gerade einsetzen -&gt; Temperatur ausgeben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Nachweise/Quelle</a:t>
            </a:r>
          </a:p>
        </p:txBody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de" u="sng">
                <a:solidFill>
                  <a:schemeClr val="hlink"/>
                </a:solidFill>
                <a:hlinkClick r:id="rId3"/>
              </a:rPr>
              <a:t>https://de.wikipedia.org/wiki/Mikrocontroller#/media/File:PIC18F8720.jpg</a:t>
            </a:r>
            <a:r>
              <a:rPr lang="de"/>
              <a:t>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 u="sng">
                <a:solidFill>
                  <a:schemeClr val="hlink"/>
                </a:solidFill>
                <a:hlinkClick r:id="rId4"/>
              </a:rPr>
              <a:t>https://upload.wikimedia.org/wikipedia/commons/8/8b/ArduinoUnoSMD.jpg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 u="sng">
                <a:solidFill>
                  <a:schemeClr val="hlink"/>
                </a:solidFill>
                <a:hlinkClick r:id="rId5"/>
              </a:rPr>
              <a:t>https://de.wikipedia.org/wiki/Mikrocontroller#/media/File:PIC18F8720.jpg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 u="sng">
                <a:solidFill>
                  <a:schemeClr val="hlink"/>
                </a:solidFill>
                <a:hlinkClick r:id="rId6"/>
              </a:rPr>
              <a:t>https://learn.adafruit.com/adafruit-feather-m0-basic-proto/pinouts</a:t>
            </a:r>
            <a:r>
              <a:rPr lang="de"/>
              <a:t> </a:t>
            </a:r>
            <a:br>
              <a:rPr lang="de"/>
            </a:b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Microcontroller-Board</a:t>
            </a:r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2" name="Shape 72"/>
          <p:cNvPicPr preferRelativeResize="0"/>
          <p:nvPr/>
        </p:nvPicPr>
        <p:blipFill rotWithShape="1">
          <a:blip r:embed="rId3">
            <a:alphaModFix/>
          </a:blip>
          <a:srcRect b="8214" l="13185" r="10420" t="9643"/>
          <a:stretch/>
        </p:blipFill>
        <p:spPr>
          <a:xfrm>
            <a:off x="5127175" y="2257675"/>
            <a:ext cx="3857525" cy="311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00" y="2100274"/>
            <a:ext cx="4923477" cy="350257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>
            <p:ph type="title"/>
          </p:nvPr>
        </p:nvSpPr>
        <p:spPr>
          <a:xfrm>
            <a:off x="5576337" y="5972575"/>
            <a:ext cx="29592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Arduino! ;-)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Also Peripherie: Pins/Ports/IOs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6385857"/>
            <a:ext cx="8520600" cy="589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u="sng">
                <a:solidFill>
                  <a:schemeClr val="hlink"/>
                </a:solidFill>
                <a:hlinkClick r:id="rId3"/>
              </a:rPr>
              <a:t>https://learn.adafruit.com/adafruit-feather-m0-basic-proto/overview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0" y="1095375"/>
            <a:ext cx="7620000" cy="527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Programmierung: Arduino IDE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algn="ctr">
              <a:spcBef>
                <a:spcPts val="0"/>
              </a:spcBef>
              <a:buNone/>
            </a:pPr>
            <a:r>
              <a:rPr b="1" lang="de" sz="3600"/>
              <a:t>„</a:t>
            </a:r>
            <a:r>
              <a:rPr b="1" lang="de" sz="3600"/>
              <a:t>Live-Demo“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217111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de"/>
              <a:t>setup()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algn="ctr">
              <a:spcBef>
                <a:spcPts val="0"/>
              </a:spcBef>
              <a:buNone/>
            </a:pPr>
            <a:r>
              <a:rPr lang="de"/>
              <a:t>loop ()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IDE Aufsetzen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Ausführliche Anleitung: </a:t>
            </a:r>
            <a:r>
              <a:rPr lang="de" u="sng">
                <a:solidFill>
                  <a:schemeClr val="hlink"/>
                </a:solidFill>
                <a:hlinkClick r:id="rId3"/>
              </a:rPr>
              <a:t>https://learn.adafruit.com/adafruit-feather-m0-radio-with-lora-radio-module?view=all#setup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Arduino IDE: runterladen und Installieren. (für die Summerschool Version 1.8.3.)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Adafruit Boards:</a:t>
            </a:r>
            <a:br>
              <a:rPr lang="de"/>
            </a:br>
            <a:r>
              <a:rPr lang="de" sz="1200" u="sng">
                <a:solidFill>
                  <a:schemeClr val="hlink"/>
                </a:solidFill>
                <a:highlight>
                  <a:srgbClr val="F9F2F4"/>
                </a:highlight>
                <a:latin typeface="Consolas"/>
                <a:ea typeface="Consolas"/>
                <a:cs typeface="Consolas"/>
                <a:sym typeface="Consolas"/>
                <a:hlinkClick r:id="rId4"/>
              </a:rPr>
              <a:t>https://adafruit.github.io/arduino-board-index/package_adafruit_index.json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de" sz="1050">
                <a:solidFill>
                  <a:srgbClr val="333333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zwei Pakete installieren → „Arduino SAMD Boards“</a:t>
            </a:r>
          </a:p>
          <a:p>
            <a:pPr indent="-228600" lvl="2" marL="1371600" rtl="0">
              <a:spcBef>
                <a:spcPts val="0"/>
              </a:spcBef>
            </a:pPr>
            <a:r>
              <a:rPr lang="de" sz="1050">
                <a:solidFill>
                  <a:srgbClr val="333333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version 1.6.2, by Arduino</a:t>
            </a:r>
          </a:p>
          <a:p>
            <a:pPr indent="-295275" lvl="2" marL="1371600" rtl="0">
              <a:spcBef>
                <a:spcPts val="0"/>
              </a:spcBef>
              <a:buClr>
                <a:srgbClr val="333333"/>
              </a:buClr>
              <a:buSzPct val="95454"/>
              <a:buFont typeface="Verdana"/>
            </a:pPr>
            <a:r>
              <a:rPr lang="de" sz="1050">
                <a:solidFill>
                  <a:srgbClr val="333333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version 1.0.17 by Adafruit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b="1" sz="1050">
              <a:solidFill>
                <a:srgbClr val="333333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Praxis LED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de"/>
              <a:t>Ports können zwei Level: </a:t>
            </a:r>
            <a:r>
              <a:rPr b="1" lang="de"/>
              <a:t>HIGH</a:t>
            </a:r>
            <a:r>
              <a:rPr lang="de"/>
              <a:t> / </a:t>
            </a:r>
            <a:r>
              <a:rPr b="1" lang="de"/>
              <a:t>LOW</a:t>
            </a:r>
          </a:p>
          <a:p>
            <a:pPr indent="-228600" lvl="0" marL="457200" rtl="0">
              <a:spcBef>
                <a:spcPts val="0"/>
              </a:spcBef>
            </a:pPr>
            <a:r>
              <a:rPr lang="de"/>
              <a:t>Was bringts?</a:t>
            </a:r>
          </a:p>
          <a:p>
            <a:pPr lvl="0" rtl="0">
              <a:spcBef>
                <a:spcPts val="0"/>
              </a:spcBef>
              <a:buNone/>
            </a:pPr>
            <a:r>
              <a:rPr lang="de"/>
              <a:t>							</a:t>
            </a:r>
            <a:r>
              <a:rPr b="1" lang="de"/>
              <a:t>LEDs anschalten!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de"/>
              <a:t>Ports </a:t>
            </a:r>
            <a:r>
              <a:rPr lang="de"/>
              <a:t>können Input oder Output sein:</a:t>
            </a:r>
            <a:br>
              <a:rPr lang="de"/>
            </a:br>
            <a:r>
              <a:rPr lang="de"/>
              <a:t>		Definition nötig: </a:t>
            </a:r>
            <a:r>
              <a:rPr lang="de">
                <a:latin typeface="Courier New"/>
                <a:ea typeface="Courier New"/>
                <a:cs typeface="Courier New"/>
                <a:sym typeface="Courier New"/>
              </a:rPr>
              <a:t>pinMode(pin, INPUT/OUTPUT);</a:t>
            </a:r>
            <a:br>
              <a:rPr lang="de"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de"/>
              <a:t>Ports</a:t>
            </a:r>
            <a:r>
              <a:rPr lang="de"/>
              <a:t> können danach zwei Level:</a:t>
            </a:r>
            <a:br>
              <a:rPr lang="de"/>
            </a:br>
            <a:r>
              <a:rPr lang="de"/>
              <a:t>		Standardmäßig: LOW </a:t>
            </a:r>
            <a:br>
              <a:rPr lang="de"/>
            </a:br>
            <a:r>
              <a:rPr lang="de"/>
              <a:t>		Setzen des Pegels mit </a:t>
            </a:r>
            <a:r>
              <a:rPr lang="de">
                <a:latin typeface="Courier New"/>
                <a:ea typeface="Courier New"/>
                <a:cs typeface="Courier New"/>
                <a:sym typeface="Courier New"/>
              </a:rPr>
              <a:t>digitalWrite(pin, HIGH);</a:t>
            </a:r>
            <a:br>
              <a:rPr lang="de"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de"/>
              <a:t>Ports</a:t>
            </a:r>
            <a:r>
              <a:rPr lang="de"/>
              <a:t> müssen auf diskretem Level sein! </a:t>
            </a:r>
            <a:br>
              <a:rPr lang="de"/>
            </a:br>
            <a:r>
              <a:rPr lang="de"/>
              <a:t>		Pullup / Pulldown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Praxis LED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Schaltplan -&gt; Tafel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